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32918400" cx="65836800"/>
  <p:notesSz cx="6858000" cy="9144000"/>
  <p:embeddedFontLst>
    <p:embeddedFont>
      <p:font typeface="Open Sans Light"/>
      <p:regular r:id="rId15"/>
      <p:bold r:id="rId16"/>
      <p:italic r:id="rId17"/>
      <p:boldItalic r:id="rId18"/>
    </p:embeddedFont>
    <p:embeddedFont>
      <p:font typeface="Open Sans"/>
      <p:bold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21" roundtripDataSignature="AMtx7mjgLf9tCAZjDXW0qUH7bEDpzy57j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boldItalic.fntdata"/><Relationship Id="rId11" Type="http://schemas.openxmlformats.org/officeDocument/2006/relationships/slide" Target="slides/slide6.xml"/><Relationship Id="rId10" Type="http://schemas.openxmlformats.org/officeDocument/2006/relationships/slide" Target="slides/slide5.xml"/><Relationship Id="rId21"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OpenSansLight-regular.fntdata"/><Relationship Id="rId14" Type="http://schemas.openxmlformats.org/officeDocument/2006/relationships/slide" Target="slides/slide9.xml"/><Relationship Id="rId17" Type="http://schemas.openxmlformats.org/officeDocument/2006/relationships/font" Target="fonts/OpenSansLight-italic.fntdata"/><Relationship Id="rId16" Type="http://schemas.openxmlformats.org/officeDocument/2006/relationships/font" Target="fonts/OpenSansLight-bold.fntdata"/><Relationship Id="rId5" Type="http://schemas.openxmlformats.org/officeDocument/2006/relationships/notesMaster" Target="notesMasters/notesMaster1.xml"/><Relationship Id="rId19" Type="http://schemas.openxmlformats.org/officeDocument/2006/relationships/font" Target="fonts/OpenSans-bold.fntdata"/><Relationship Id="rId6" Type="http://schemas.openxmlformats.org/officeDocument/2006/relationships/slide" Target="slides/slide1.xml"/><Relationship Id="rId18" Type="http://schemas.openxmlformats.org/officeDocument/2006/relationships/font" Target="fonts/OpenSansLigh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0"/>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1"/>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1"/>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4"/>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5"/>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8"/>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8"/>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8"/>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9"/>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9"/>
          <p:cNvSpPr/>
          <p:nvPr>
            <p:ph idx="2" type="pic"/>
          </p:nvPr>
        </p:nvSpPr>
        <p:spPr>
          <a:xfrm>
            <a:off x="1792288" y="612775"/>
            <a:ext cx="5486400" cy="4114800"/>
          </a:xfrm>
          <a:prstGeom prst="rect">
            <a:avLst/>
          </a:prstGeom>
          <a:noFill/>
          <a:ln>
            <a:noFill/>
          </a:ln>
        </p:spPr>
      </p:sp>
      <p:sp>
        <p:nvSpPr>
          <p:cNvPr id="64" name="Google Shape;64;p19"/>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F1FA"/>
        </a:solidFill>
      </p:bgPr>
    </p:bg>
    <p:spTree>
      <p:nvGrpSpPr>
        <p:cNvPr id="83" name="Shape 83"/>
        <p:cNvGrpSpPr/>
        <p:nvPr/>
      </p:nvGrpSpPr>
      <p:grpSpPr>
        <a:xfrm>
          <a:off x="0" y="0"/>
          <a:ext cx="0" cy="0"/>
          <a:chOff x="0" y="0"/>
          <a:chExt cx="0" cy="0"/>
        </a:xfrm>
      </p:grpSpPr>
      <p:grpSp>
        <p:nvGrpSpPr>
          <p:cNvPr id="84" name="Google Shape;84;p1"/>
          <p:cNvGrpSpPr/>
          <p:nvPr/>
        </p:nvGrpSpPr>
        <p:grpSpPr>
          <a:xfrm>
            <a:off x="6071580" y="21191363"/>
            <a:ext cx="7872394" cy="5925003"/>
            <a:chOff x="0" y="-114300"/>
            <a:chExt cx="1231813" cy="927100"/>
          </a:xfrm>
        </p:grpSpPr>
        <p:sp>
          <p:nvSpPr>
            <p:cNvPr id="85" name="Google Shape;85;p1"/>
            <p:cNvSpPr/>
            <p:nvPr/>
          </p:nvSpPr>
          <p:spPr>
            <a:xfrm>
              <a:off x="0" y="0"/>
              <a:ext cx="1231813" cy="398169"/>
            </a:xfrm>
            <a:custGeom>
              <a:rect b="b" l="l" r="r" t="t"/>
              <a:pathLst>
                <a:path extrusionOk="0" h="398169" w="1231813">
                  <a:moveTo>
                    <a:pt x="98343" y="0"/>
                  </a:moveTo>
                  <a:lnTo>
                    <a:pt x="1133470" y="0"/>
                  </a:lnTo>
                  <a:cubicBezTo>
                    <a:pt x="1159552" y="0"/>
                    <a:pt x="1184566" y="10361"/>
                    <a:pt x="1203009" y="28804"/>
                  </a:cubicBezTo>
                  <a:cubicBezTo>
                    <a:pt x="1221452" y="47247"/>
                    <a:pt x="1231813" y="72261"/>
                    <a:pt x="1231813" y="98343"/>
                  </a:cubicBezTo>
                  <a:lnTo>
                    <a:pt x="1231813" y="299827"/>
                  </a:lnTo>
                  <a:cubicBezTo>
                    <a:pt x="1231813" y="325909"/>
                    <a:pt x="1221452" y="350923"/>
                    <a:pt x="1203009" y="369366"/>
                  </a:cubicBezTo>
                  <a:cubicBezTo>
                    <a:pt x="1184566" y="387808"/>
                    <a:pt x="1159552" y="398169"/>
                    <a:pt x="1133470" y="398169"/>
                  </a:cubicBezTo>
                  <a:lnTo>
                    <a:pt x="98343" y="398169"/>
                  </a:lnTo>
                  <a:cubicBezTo>
                    <a:pt x="72261" y="398169"/>
                    <a:pt x="47247" y="387808"/>
                    <a:pt x="28804" y="369366"/>
                  </a:cubicBezTo>
                  <a:cubicBezTo>
                    <a:pt x="10361" y="350923"/>
                    <a:pt x="0" y="325909"/>
                    <a:pt x="0" y="299827"/>
                  </a:cubicBezTo>
                  <a:lnTo>
                    <a:pt x="0" y="98343"/>
                  </a:lnTo>
                  <a:cubicBezTo>
                    <a:pt x="0" y="72261"/>
                    <a:pt x="10361" y="47247"/>
                    <a:pt x="28804" y="28804"/>
                  </a:cubicBezTo>
                  <a:cubicBezTo>
                    <a:pt x="47247" y="10361"/>
                    <a:pt x="72261" y="0"/>
                    <a:pt x="98343" y="0"/>
                  </a:cubicBezTo>
                  <a:close/>
                </a:path>
              </a:pathLst>
            </a:custGeom>
            <a:solidFill>
              <a:srgbClr val="3122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
            <p:cNvSpPr txBox="1"/>
            <p:nvPr/>
          </p:nvSpPr>
          <p:spPr>
            <a:xfrm>
              <a:off x="0" y="-114300"/>
              <a:ext cx="812800" cy="9271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87" name="Google Shape;87;p1"/>
          <p:cNvGrpSpPr/>
          <p:nvPr/>
        </p:nvGrpSpPr>
        <p:grpSpPr>
          <a:xfrm>
            <a:off x="42315765" y="9361944"/>
            <a:ext cx="28687395" cy="29583876"/>
            <a:chOff x="0" y="-25400"/>
            <a:chExt cx="812800" cy="838200"/>
          </a:xfrm>
        </p:grpSpPr>
        <p:sp>
          <p:nvSpPr>
            <p:cNvPr id="88" name="Google Shape;88;p1"/>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89" name="Google Shape;89;p1"/>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90" name="Google Shape;90;p1"/>
          <p:cNvGrpSpPr/>
          <p:nvPr/>
        </p:nvGrpSpPr>
        <p:grpSpPr>
          <a:xfrm>
            <a:off x="-4360658" y="-8695841"/>
            <a:ext cx="13399770" cy="13818513"/>
            <a:chOff x="0" y="-25400"/>
            <a:chExt cx="812800" cy="838200"/>
          </a:xfrm>
        </p:grpSpPr>
        <p:sp>
          <p:nvSpPr>
            <p:cNvPr id="91" name="Google Shape;91;p1"/>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92" name="Google Shape;92;p1"/>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93" name="Google Shape;93;p1"/>
          <p:cNvPicPr preferRelativeResize="0"/>
          <p:nvPr/>
        </p:nvPicPr>
        <p:blipFill rotWithShape="1">
          <a:blip r:embed="rId3">
            <a:alphaModFix/>
          </a:blip>
          <a:srcRect b="0" l="0" r="0" t="0"/>
          <a:stretch/>
        </p:blipFill>
        <p:spPr>
          <a:xfrm>
            <a:off x="34849810" y="8018818"/>
            <a:ext cx="25742189" cy="26334720"/>
          </a:xfrm>
          <a:prstGeom prst="rect">
            <a:avLst/>
          </a:prstGeom>
          <a:noFill/>
          <a:ln>
            <a:noFill/>
          </a:ln>
        </p:spPr>
      </p:pic>
      <p:sp>
        <p:nvSpPr>
          <p:cNvPr id="94" name="Google Shape;94;p1"/>
          <p:cNvSpPr txBox="1"/>
          <p:nvPr/>
        </p:nvSpPr>
        <p:spPr>
          <a:xfrm>
            <a:off x="4504174" y="10519150"/>
            <a:ext cx="30345600" cy="4100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n-US" sz="26637" u="none" cap="none" strike="noStrike">
                <a:solidFill>
                  <a:srgbClr val="31228F"/>
                </a:solidFill>
                <a:latin typeface="Arial"/>
                <a:ea typeface="Arial"/>
                <a:cs typeface="Arial"/>
                <a:sym typeface="Arial"/>
              </a:rPr>
              <a:t>TESTE DE STRES</a:t>
            </a:r>
            <a:endParaRPr sz="800"/>
          </a:p>
        </p:txBody>
      </p:sp>
      <p:sp>
        <p:nvSpPr>
          <p:cNvPr id="95" name="Google Shape;95;p1"/>
          <p:cNvSpPr txBox="1"/>
          <p:nvPr/>
        </p:nvSpPr>
        <p:spPr>
          <a:xfrm>
            <a:off x="5285880" y="15012459"/>
            <a:ext cx="27463500" cy="29226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n-US" sz="18987" u="none" cap="none" strike="noStrike">
                <a:solidFill>
                  <a:srgbClr val="E69246"/>
                </a:solidFill>
                <a:latin typeface="Arial"/>
                <a:ea typeface="Arial"/>
                <a:cs typeface="Arial"/>
                <a:sym typeface="Arial"/>
              </a:rPr>
              <a:t>Pentru produsul program</a:t>
            </a:r>
            <a:endParaRPr/>
          </a:p>
        </p:txBody>
      </p:sp>
      <p:sp>
        <p:nvSpPr>
          <p:cNvPr id="96" name="Google Shape;96;p1"/>
          <p:cNvSpPr txBox="1"/>
          <p:nvPr/>
        </p:nvSpPr>
        <p:spPr>
          <a:xfrm>
            <a:off x="6270526" y="22696886"/>
            <a:ext cx="7474500" cy="14601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9486" u="none" cap="none" strike="noStrike">
                <a:solidFill>
                  <a:srgbClr val="FFFFFF"/>
                </a:solidFill>
                <a:latin typeface="Arial"/>
                <a:ea typeface="Arial"/>
                <a:cs typeface="Arial"/>
                <a:sym typeface="Arial"/>
              </a:rPr>
              <a:t>Let's start</a:t>
            </a:r>
            <a:endParaRPr/>
          </a:p>
        </p:txBody>
      </p:sp>
      <p:sp>
        <p:nvSpPr>
          <p:cNvPr id="97" name="Google Shape;97;p1"/>
          <p:cNvSpPr txBox="1"/>
          <p:nvPr/>
        </p:nvSpPr>
        <p:spPr>
          <a:xfrm>
            <a:off x="3291840" y="26764297"/>
            <a:ext cx="23825676" cy="1849755"/>
          </a:xfrm>
          <a:prstGeom prst="rect">
            <a:avLst/>
          </a:prstGeom>
          <a:noFill/>
          <a:ln>
            <a:noFill/>
          </a:ln>
        </p:spPr>
        <p:txBody>
          <a:bodyPr anchorCtr="0" anchor="t" bIns="0" lIns="0" spcFirstLastPara="1" rIns="0" wrap="square" tIns="0">
            <a:spAutoFit/>
          </a:bodyPr>
          <a:lstStyle/>
          <a:p>
            <a:pPr indent="0" lvl="0" marL="0" marR="0" rtl="0" algn="ctr">
              <a:lnSpc>
                <a:spcPct val="139990"/>
              </a:lnSpc>
              <a:spcBef>
                <a:spcPts val="0"/>
              </a:spcBef>
              <a:spcAft>
                <a:spcPts val="0"/>
              </a:spcAft>
              <a:buNone/>
            </a:pPr>
            <a:r>
              <a:rPr b="0" i="0" lang="en-US" sz="10800" u="none" cap="none" strike="noStrike">
                <a:solidFill>
                  <a:srgbClr val="000000"/>
                </a:solidFill>
                <a:latin typeface="Arial"/>
                <a:ea typeface="Arial"/>
                <a:cs typeface="Arial"/>
                <a:sym typeface="Arial"/>
              </a:rPr>
              <a:t>batir.daniel@elev.cihcahul.md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F1FA"/>
        </a:solidFill>
      </p:bgPr>
    </p:bg>
    <p:spTree>
      <p:nvGrpSpPr>
        <p:cNvPr id="101" name="Shape 101"/>
        <p:cNvGrpSpPr/>
        <p:nvPr/>
      </p:nvGrpSpPr>
      <p:grpSpPr>
        <a:xfrm>
          <a:off x="0" y="0"/>
          <a:ext cx="0" cy="0"/>
          <a:chOff x="0" y="0"/>
          <a:chExt cx="0" cy="0"/>
        </a:xfrm>
      </p:grpSpPr>
      <p:grpSp>
        <p:nvGrpSpPr>
          <p:cNvPr id="102" name="Google Shape;102;p2"/>
          <p:cNvGrpSpPr/>
          <p:nvPr/>
        </p:nvGrpSpPr>
        <p:grpSpPr>
          <a:xfrm>
            <a:off x="42315765" y="9361944"/>
            <a:ext cx="28687395" cy="29583876"/>
            <a:chOff x="0" y="-25400"/>
            <a:chExt cx="812800" cy="838200"/>
          </a:xfrm>
        </p:grpSpPr>
        <p:sp>
          <p:nvSpPr>
            <p:cNvPr id="103" name="Google Shape;103;p2"/>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04" name="Google Shape;104;p2"/>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05" name="Google Shape;105;p2"/>
          <p:cNvGrpSpPr/>
          <p:nvPr/>
        </p:nvGrpSpPr>
        <p:grpSpPr>
          <a:xfrm>
            <a:off x="-4360658" y="-8695841"/>
            <a:ext cx="13399770" cy="13818513"/>
            <a:chOff x="0" y="-25400"/>
            <a:chExt cx="812800" cy="838200"/>
          </a:xfrm>
        </p:grpSpPr>
        <p:sp>
          <p:nvSpPr>
            <p:cNvPr id="106" name="Google Shape;106;p2"/>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07" name="Google Shape;107;p2"/>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08" name="Google Shape;108;p2"/>
          <p:cNvSpPr txBox="1"/>
          <p:nvPr/>
        </p:nvSpPr>
        <p:spPr>
          <a:xfrm>
            <a:off x="13648180" y="1646873"/>
            <a:ext cx="45057102" cy="555402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19912" u="none" cap="none" strike="noStrike">
                <a:solidFill>
                  <a:srgbClr val="E69246"/>
                </a:solidFill>
                <a:latin typeface="Arial"/>
                <a:ea typeface="Arial"/>
                <a:cs typeface="Arial"/>
                <a:sym typeface="Arial"/>
              </a:rPr>
              <a:t>Ce sunt testele de stres pentru produsul program</a:t>
            </a:r>
            <a:endParaRPr/>
          </a:p>
        </p:txBody>
      </p:sp>
      <p:sp>
        <p:nvSpPr>
          <p:cNvPr id="109" name="Google Shape;109;p2"/>
          <p:cNvSpPr txBox="1"/>
          <p:nvPr/>
        </p:nvSpPr>
        <p:spPr>
          <a:xfrm>
            <a:off x="3291840" y="8365238"/>
            <a:ext cx="30210000" cy="21568500"/>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11485" u="none" cap="none" strike="noStrike">
                <a:solidFill>
                  <a:srgbClr val="000000"/>
                </a:solidFill>
                <a:latin typeface="Open Sans Light"/>
                <a:ea typeface="Open Sans Light"/>
                <a:cs typeface="Open Sans Light"/>
                <a:sym typeface="Open Sans Light"/>
              </a:rPr>
              <a:t>Testele de stres pentru produsul program sunt un tip de testare a software-ului, care implică evaluarea performanței și fiabilității produsului sub condiții extreme și solicitante. Aceste condiții pot fi simulate prin creșterea volumului de date procesate, solicitarea unui număr mare de utilizatori simultan sau supunerea sistemului la o încărcătură continuă timp îndelungat.</a:t>
            </a:r>
            <a:endParaRPr sz="100"/>
          </a:p>
        </p:txBody>
      </p:sp>
      <p:pic>
        <p:nvPicPr>
          <p:cNvPr id="110" name="Google Shape;110;p2"/>
          <p:cNvPicPr preferRelativeResize="0"/>
          <p:nvPr/>
        </p:nvPicPr>
        <p:blipFill rotWithShape="1">
          <a:blip r:embed="rId3">
            <a:alphaModFix/>
          </a:blip>
          <a:srcRect b="0" l="0" r="0" t="0"/>
          <a:stretch/>
        </p:blipFill>
        <p:spPr>
          <a:xfrm>
            <a:off x="35979047" y="8365238"/>
            <a:ext cx="24819534" cy="22647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F1FA"/>
        </a:solidFill>
      </p:bgPr>
    </p:bg>
    <p:spTree>
      <p:nvGrpSpPr>
        <p:cNvPr id="114" name="Shape 114"/>
        <p:cNvGrpSpPr/>
        <p:nvPr/>
      </p:nvGrpSpPr>
      <p:grpSpPr>
        <a:xfrm>
          <a:off x="0" y="0"/>
          <a:ext cx="0" cy="0"/>
          <a:chOff x="0" y="0"/>
          <a:chExt cx="0" cy="0"/>
        </a:xfrm>
      </p:grpSpPr>
      <p:grpSp>
        <p:nvGrpSpPr>
          <p:cNvPr id="115" name="Google Shape;115;p3"/>
          <p:cNvGrpSpPr/>
          <p:nvPr/>
        </p:nvGrpSpPr>
        <p:grpSpPr>
          <a:xfrm>
            <a:off x="42315765" y="9361944"/>
            <a:ext cx="28687395" cy="29583876"/>
            <a:chOff x="0" y="-25400"/>
            <a:chExt cx="812800" cy="838200"/>
          </a:xfrm>
        </p:grpSpPr>
        <p:sp>
          <p:nvSpPr>
            <p:cNvPr id="116" name="Google Shape;116;p3"/>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17" name="Google Shape;117;p3"/>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18" name="Google Shape;118;p3"/>
          <p:cNvGrpSpPr/>
          <p:nvPr/>
        </p:nvGrpSpPr>
        <p:grpSpPr>
          <a:xfrm>
            <a:off x="-4360658" y="-8695841"/>
            <a:ext cx="13399770" cy="13818513"/>
            <a:chOff x="0" y="-25400"/>
            <a:chExt cx="812800" cy="838200"/>
          </a:xfrm>
        </p:grpSpPr>
        <p:sp>
          <p:nvSpPr>
            <p:cNvPr id="119" name="Google Shape;119;p3"/>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20" name="Google Shape;120;p3"/>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21" name="Google Shape;121;p3"/>
          <p:cNvPicPr preferRelativeResize="0"/>
          <p:nvPr/>
        </p:nvPicPr>
        <p:blipFill rotWithShape="1">
          <a:blip r:embed="rId3">
            <a:alphaModFix/>
          </a:blip>
          <a:srcRect b="0" l="0" r="0" t="0"/>
          <a:stretch/>
        </p:blipFill>
        <p:spPr>
          <a:xfrm>
            <a:off x="32918400" y="7138763"/>
            <a:ext cx="23741062" cy="24318630"/>
          </a:xfrm>
          <a:prstGeom prst="rect">
            <a:avLst/>
          </a:prstGeom>
          <a:noFill/>
          <a:ln>
            <a:noFill/>
          </a:ln>
        </p:spPr>
      </p:pic>
      <p:sp>
        <p:nvSpPr>
          <p:cNvPr id="122" name="Google Shape;122;p3"/>
          <p:cNvSpPr txBox="1"/>
          <p:nvPr/>
        </p:nvSpPr>
        <p:spPr>
          <a:xfrm>
            <a:off x="6866476" y="1625668"/>
            <a:ext cx="49792986" cy="5142481"/>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18440" u="none" cap="none" strike="noStrike">
                <a:solidFill>
                  <a:srgbClr val="31228F"/>
                </a:solidFill>
                <a:latin typeface="Arial"/>
                <a:ea typeface="Arial"/>
                <a:cs typeface="Arial"/>
                <a:sym typeface="Arial"/>
              </a:rPr>
              <a:t>DE CE SUNT IMPORTANTE TESTE DE STRES PENTRU PRODUSUL PROGRAM</a:t>
            </a:r>
            <a:endParaRPr/>
          </a:p>
        </p:txBody>
      </p:sp>
      <p:sp>
        <p:nvSpPr>
          <p:cNvPr id="123" name="Google Shape;123;p3"/>
          <p:cNvSpPr txBox="1"/>
          <p:nvPr/>
        </p:nvSpPr>
        <p:spPr>
          <a:xfrm>
            <a:off x="4815840" y="7972425"/>
            <a:ext cx="22567500" cy="21507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9315" u="none" cap="none" strike="noStrike">
                <a:solidFill>
                  <a:srgbClr val="31228F"/>
                </a:solidFill>
                <a:latin typeface="Open Sans Light"/>
                <a:ea typeface="Open Sans Light"/>
                <a:cs typeface="Open Sans Light"/>
                <a:sym typeface="Open Sans Light"/>
              </a:rPr>
              <a:t>Testele de stres sunt importante pentru produsul program deoarece ajută la identificarea punctelor slabe și vulnerabilităților sistemului, astfel încât să poată fi remediate înainte ca produsul să fie lansat pe piață. În plus, testele de stres permit echipelor de dezvoltare să estimeze capacitatea și scalabilitatea sistemului și să prevină eșecurile de sistem, problemele de performanță și oprirea neașteptată a aplicației în viitor.</a:t>
            </a:r>
            <a:endParaRPr sz="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F1FA"/>
        </a:solidFill>
      </p:bgPr>
    </p:bg>
    <p:spTree>
      <p:nvGrpSpPr>
        <p:cNvPr id="127" name="Shape 127"/>
        <p:cNvGrpSpPr/>
        <p:nvPr/>
      </p:nvGrpSpPr>
      <p:grpSpPr>
        <a:xfrm>
          <a:off x="0" y="0"/>
          <a:ext cx="0" cy="0"/>
          <a:chOff x="0" y="0"/>
          <a:chExt cx="0" cy="0"/>
        </a:xfrm>
      </p:grpSpPr>
      <p:grpSp>
        <p:nvGrpSpPr>
          <p:cNvPr id="128" name="Google Shape;128;p4"/>
          <p:cNvGrpSpPr/>
          <p:nvPr/>
        </p:nvGrpSpPr>
        <p:grpSpPr>
          <a:xfrm>
            <a:off x="42315765" y="9361944"/>
            <a:ext cx="28687395" cy="29583876"/>
            <a:chOff x="0" y="-25400"/>
            <a:chExt cx="812800" cy="838200"/>
          </a:xfrm>
        </p:grpSpPr>
        <p:sp>
          <p:nvSpPr>
            <p:cNvPr id="129" name="Google Shape;129;p4"/>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30" name="Google Shape;130;p4"/>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31" name="Google Shape;131;p4"/>
          <p:cNvGrpSpPr/>
          <p:nvPr/>
        </p:nvGrpSpPr>
        <p:grpSpPr>
          <a:xfrm>
            <a:off x="-4360658" y="-8695841"/>
            <a:ext cx="13399770" cy="13818513"/>
            <a:chOff x="0" y="-25400"/>
            <a:chExt cx="812800" cy="838200"/>
          </a:xfrm>
        </p:grpSpPr>
        <p:sp>
          <p:nvSpPr>
            <p:cNvPr id="132" name="Google Shape;132;p4"/>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33" name="Google Shape;133;p4"/>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34" name="Google Shape;134;p4"/>
          <p:cNvPicPr preferRelativeResize="0"/>
          <p:nvPr/>
        </p:nvPicPr>
        <p:blipFill rotWithShape="1">
          <a:blip r:embed="rId3">
            <a:alphaModFix/>
          </a:blip>
          <a:srcRect b="0" l="0" r="0" t="0"/>
          <a:stretch/>
        </p:blipFill>
        <p:spPr>
          <a:xfrm>
            <a:off x="35544772" y="7375601"/>
            <a:ext cx="24819534" cy="22647825"/>
          </a:xfrm>
          <a:prstGeom prst="rect">
            <a:avLst/>
          </a:prstGeom>
          <a:noFill/>
          <a:ln>
            <a:noFill/>
          </a:ln>
        </p:spPr>
      </p:pic>
      <p:sp>
        <p:nvSpPr>
          <p:cNvPr id="135" name="Google Shape;135;p4"/>
          <p:cNvSpPr txBox="1"/>
          <p:nvPr/>
        </p:nvSpPr>
        <p:spPr>
          <a:xfrm>
            <a:off x="15516941" y="1386830"/>
            <a:ext cx="41142521" cy="3735842"/>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US" sz="14330" u="none" cap="none" strike="noStrike">
                <a:solidFill>
                  <a:srgbClr val="E69246"/>
                </a:solidFill>
                <a:latin typeface="Open Sans"/>
                <a:ea typeface="Open Sans"/>
                <a:cs typeface="Open Sans"/>
                <a:sym typeface="Open Sans"/>
              </a:rPr>
              <a:t>Planificarea testelor de stres pentru produsul program</a:t>
            </a:r>
            <a:endParaRPr/>
          </a:p>
        </p:txBody>
      </p:sp>
      <p:sp>
        <p:nvSpPr>
          <p:cNvPr id="136" name="Google Shape;136;p4"/>
          <p:cNvSpPr txBox="1"/>
          <p:nvPr/>
        </p:nvSpPr>
        <p:spPr>
          <a:xfrm>
            <a:off x="3291840" y="7201125"/>
            <a:ext cx="27777000" cy="22996800"/>
          </a:xfrm>
          <a:prstGeom prst="rect">
            <a:avLst/>
          </a:prstGeom>
          <a:noFill/>
          <a:ln>
            <a:noFill/>
          </a:ln>
        </p:spPr>
        <p:txBody>
          <a:bodyPr anchorCtr="0" anchor="t" bIns="0" lIns="0" spcFirstLastPara="1" rIns="0" wrap="square" tIns="0">
            <a:spAutoFit/>
          </a:bodyPr>
          <a:lstStyle/>
          <a:p>
            <a:pPr indent="0" lvl="0" marL="0" marR="0" rtl="0" algn="ctr">
              <a:lnSpc>
                <a:spcPct val="140008"/>
              </a:lnSpc>
              <a:spcBef>
                <a:spcPts val="0"/>
              </a:spcBef>
              <a:spcAft>
                <a:spcPts val="0"/>
              </a:spcAft>
              <a:buNone/>
            </a:pPr>
            <a:r>
              <a:rPr b="0" i="0" lang="en-US" sz="8393" u="none" cap="none" strike="noStrike">
                <a:solidFill>
                  <a:srgbClr val="000000"/>
                </a:solidFill>
                <a:latin typeface="Open Sans Light"/>
                <a:ea typeface="Open Sans Light"/>
                <a:cs typeface="Open Sans Light"/>
                <a:sym typeface="Open Sans Light"/>
              </a:rPr>
              <a:t>Planificarea testelor de stres pentru produsul program implică definirea obiectivelor și a cerințelor testului, stabilirea scenariilor de testare, a mediului de testare, a metodelor și instrumentelor de testare și a metricilor de evaluare a performanței. În general, aceste teste trebuie să fie planificate și efectuate înainte de lansarea produsului pe piață și trebuie să fie repetate periodic, pe măsură ce aplicația evoluează și este adăugată funcționalitate nouă. Este important să se aloce timp și resurse adecvate pentru a asigura că testele de stres sunt efectuate cu acuratețe și fiabilitate, iar rezultatele sunt interpretate corect pentru a îmbunătăți calitatea și performanța produsului.</a:t>
            </a:r>
            <a:endParaRPr sz="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F1FA"/>
        </a:solidFill>
      </p:bgPr>
    </p:bg>
    <p:spTree>
      <p:nvGrpSpPr>
        <p:cNvPr id="140" name="Shape 140"/>
        <p:cNvGrpSpPr/>
        <p:nvPr/>
      </p:nvGrpSpPr>
      <p:grpSpPr>
        <a:xfrm>
          <a:off x="0" y="0"/>
          <a:ext cx="0" cy="0"/>
          <a:chOff x="0" y="0"/>
          <a:chExt cx="0" cy="0"/>
        </a:xfrm>
      </p:grpSpPr>
      <p:grpSp>
        <p:nvGrpSpPr>
          <p:cNvPr id="141" name="Google Shape;141;p5"/>
          <p:cNvGrpSpPr/>
          <p:nvPr/>
        </p:nvGrpSpPr>
        <p:grpSpPr>
          <a:xfrm>
            <a:off x="-4360658" y="-8695841"/>
            <a:ext cx="13399770" cy="13818513"/>
            <a:chOff x="0" y="-25400"/>
            <a:chExt cx="812800" cy="838200"/>
          </a:xfrm>
        </p:grpSpPr>
        <p:sp>
          <p:nvSpPr>
            <p:cNvPr id="142" name="Google Shape;142;p5"/>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43" name="Google Shape;143;p5"/>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44" name="Google Shape;144;p5"/>
          <p:cNvSpPr txBox="1"/>
          <p:nvPr/>
        </p:nvSpPr>
        <p:spPr>
          <a:xfrm>
            <a:off x="4668362" y="9151823"/>
            <a:ext cx="33933900" cy="21114600"/>
          </a:xfrm>
          <a:prstGeom prst="rect">
            <a:avLst/>
          </a:prstGeom>
          <a:noFill/>
          <a:ln>
            <a:noFill/>
          </a:ln>
        </p:spPr>
        <p:txBody>
          <a:bodyPr anchorCtr="0" anchor="t" bIns="0" lIns="0" spcFirstLastPara="1" rIns="0" wrap="square" tIns="0">
            <a:spAutoFit/>
          </a:bodyPr>
          <a:lstStyle/>
          <a:p>
            <a:pPr indent="0" lvl="0" marL="0" marR="0" rtl="0" algn="l">
              <a:lnSpc>
                <a:spcPct val="140005"/>
              </a:lnSpc>
              <a:spcBef>
                <a:spcPts val="0"/>
              </a:spcBef>
              <a:spcAft>
                <a:spcPts val="0"/>
              </a:spcAft>
              <a:buNone/>
            </a:pPr>
            <a:r>
              <a:rPr b="0" i="0" lang="en-US" sz="10086" u="none" cap="none" strike="noStrike">
                <a:solidFill>
                  <a:srgbClr val="000000"/>
                </a:solidFill>
                <a:latin typeface="Open Sans Light"/>
                <a:ea typeface="Open Sans Light"/>
                <a:cs typeface="Open Sans Light"/>
                <a:sym typeface="Open Sans Light"/>
              </a:rPr>
              <a:t>Planul de testare ar trebui să includă:</a:t>
            </a:r>
            <a:endParaRPr sz="600"/>
          </a:p>
          <a:p>
            <a:pPr indent="0" lvl="0" marL="0" marR="0" rtl="0" algn="l">
              <a:lnSpc>
                <a:spcPct val="140005"/>
              </a:lnSpc>
              <a:spcBef>
                <a:spcPts val="0"/>
              </a:spcBef>
              <a:spcAft>
                <a:spcPts val="0"/>
              </a:spcAft>
              <a:buNone/>
            </a:pPr>
            <a:r>
              <a:t/>
            </a:r>
            <a:endParaRPr b="0" i="0" sz="10086" u="none" cap="none" strike="noStrike">
              <a:solidFill>
                <a:srgbClr val="000000"/>
              </a:solidFill>
              <a:latin typeface="Open Sans Light"/>
              <a:ea typeface="Open Sans Light"/>
              <a:cs typeface="Open Sans Light"/>
              <a:sym typeface="Open Sans Light"/>
            </a:endParaRPr>
          </a:p>
          <a:p>
            <a:pPr indent="-1124432" lvl="1" marL="2350464" marR="0" rtl="0" algn="l">
              <a:lnSpc>
                <a:spcPct val="140005"/>
              </a:lnSpc>
              <a:spcBef>
                <a:spcPts val="0"/>
              </a:spcBef>
              <a:spcAft>
                <a:spcPts val="0"/>
              </a:spcAft>
              <a:buClr>
                <a:srgbClr val="000000"/>
              </a:buClr>
              <a:buSzPts val="10086"/>
              <a:buFont typeface="Arial"/>
              <a:buChar char="•"/>
            </a:pPr>
            <a:r>
              <a:rPr b="0" i="0" lang="en-US" sz="10086" u="none" cap="none" strike="noStrike">
                <a:solidFill>
                  <a:srgbClr val="000000"/>
                </a:solidFill>
                <a:latin typeface="Open Sans Light"/>
                <a:ea typeface="Open Sans Light"/>
                <a:cs typeface="Open Sans Light"/>
                <a:sym typeface="Open Sans Light"/>
              </a:rPr>
              <a:t>    Scopul testelor de stres</a:t>
            </a:r>
            <a:endParaRPr sz="600"/>
          </a:p>
          <a:p>
            <a:pPr indent="-1124432" lvl="1" marL="2350464" marR="0" rtl="0" algn="l">
              <a:lnSpc>
                <a:spcPct val="140005"/>
              </a:lnSpc>
              <a:spcBef>
                <a:spcPts val="0"/>
              </a:spcBef>
              <a:spcAft>
                <a:spcPts val="0"/>
              </a:spcAft>
              <a:buClr>
                <a:srgbClr val="000000"/>
              </a:buClr>
              <a:buSzPts val="10086"/>
              <a:buFont typeface="Arial"/>
              <a:buChar char="•"/>
            </a:pPr>
            <a:r>
              <a:rPr b="0" i="0" lang="en-US" sz="10086" u="none" cap="none" strike="noStrike">
                <a:solidFill>
                  <a:srgbClr val="000000"/>
                </a:solidFill>
                <a:latin typeface="Open Sans Light"/>
                <a:ea typeface="Open Sans Light"/>
                <a:cs typeface="Open Sans Light"/>
                <a:sym typeface="Open Sans Light"/>
              </a:rPr>
              <a:t>    Sarcinile de testare (scenarii de utilizare a produsului)</a:t>
            </a:r>
            <a:endParaRPr sz="600"/>
          </a:p>
          <a:p>
            <a:pPr indent="-1124432" lvl="1" marL="2350464" marR="0" rtl="0" algn="l">
              <a:lnSpc>
                <a:spcPct val="140005"/>
              </a:lnSpc>
              <a:spcBef>
                <a:spcPts val="0"/>
              </a:spcBef>
              <a:spcAft>
                <a:spcPts val="0"/>
              </a:spcAft>
              <a:buClr>
                <a:srgbClr val="000000"/>
              </a:buClr>
              <a:buSzPts val="10086"/>
              <a:buFont typeface="Arial"/>
              <a:buChar char="•"/>
            </a:pPr>
            <a:r>
              <a:rPr b="0" i="0" lang="en-US" sz="10086" u="none" cap="none" strike="noStrike">
                <a:solidFill>
                  <a:srgbClr val="000000"/>
                </a:solidFill>
                <a:latin typeface="Open Sans Light"/>
                <a:ea typeface="Open Sans Light"/>
                <a:cs typeface="Open Sans Light"/>
                <a:sym typeface="Open Sans Light"/>
              </a:rPr>
              <a:t>    Echipamentele și resursele necesare pentru efectuarea testelor</a:t>
            </a:r>
            <a:endParaRPr sz="600"/>
          </a:p>
          <a:p>
            <a:pPr indent="-1124432" lvl="1" marL="2350464" marR="0" rtl="0" algn="l">
              <a:lnSpc>
                <a:spcPct val="140005"/>
              </a:lnSpc>
              <a:spcBef>
                <a:spcPts val="0"/>
              </a:spcBef>
              <a:spcAft>
                <a:spcPts val="0"/>
              </a:spcAft>
              <a:buClr>
                <a:srgbClr val="000000"/>
              </a:buClr>
              <a:buSzPts val="10086"/>
              <a:buFont typeface="Arial"/>
              <a:buChar char="•"/>
            </a:pPr>
            <a:r>
              <a:rPr b="0" i="0" lang="en-US" sz="10086" u="none" cap="none" strike="noStrike">
                <a:solidFill>
                  <a:srgbClr val="000000"/>
                </a:solidFill>
                <a:latin typeface="Open Sans Light"/>
                <a:ea typeface="Open Sans Light"/>
                <a:cs typeface="Open Sans Light"/>
                <a:sym typeface="Open Sans Light"/>
              </a:rPr>
              <a:t>    Durata testelor de stres</a:t>
            </a:r>
            <a:endParaRPr sz="600"/>
          </a:p>
          <a:p>
            <a:pPr indent="-1124432" lvl="1" marL="2350464" marR="0" rtl="0" algn="l">
              <a:lnSpc>
                <a:spcPct val="140005"/>
              </a:lnSpc>
              <a:spcBef>
                <a:spcPts val="0"/>
              </a:spcBef>
              <a:spcAft>
                <a:spcPts val="0"/>
              </a:spcAft>
              <a:buClr>
                <a:srgbClr val="000000"/>
              </a:buClr>
              <a:buSzPts val="10086"/>
              <a:buFont typeface="Arial"/>
              <a:buChar char="•"/>
            </a:pPr>
            <a:r>
              <a:rPr b="0" i="0" lang="en-US" sz="10086" u="none" cap="none" strike="noStrike">
                <a:solidFill>
                  <a:srgbClr val="000000"/>
                </a:solidFill>
                <a:latin typeface="Open Sans Light"/>
                <a:ea typeface="Open Sans Light"/>
                <a:cs typeface="Open Sans Light"/>
                <a:sym typeface="Open Sans Light"/>
              </a:rPr>
              <a:t>    Criteriile de acceptare și respingere a rezultatelor testelor</a:t>
            </a:r>
            <a:endParaRPr sz="600"/>
          </a:p>
        </p:txBody>
      </p:sp>
      <p:pic>
        <p:nvPicPr>
          <p:cNvPr id="145" name="Google Shape;145;p5"/>
          <p:cNvPicPr preferRelativeResize="0"/>
          <p:nvPr/>
        </p:nvPicPr>
        <p:blipFill rotWithShape="1">
          <a:blip r:embed="rId3">
            <a:alphaModFix/>
          </a:blip>
          <a:srcRect b="0" l="0" r="0" t="0"/>
          <a:stretch/>
        </p:blipFill>
        <p:spPr>
          <a:xfrm>
            <a:off x="37211097" y="8881821"/>
            <a:ext cx="25998230" cy="18765995"/>
          </a:xfrm>
          <a:prstGeom prst="rect">
            <a:avLst/>
          </a:prstGeom>
          <a:noFill/>
          <a:ln>
            <a:noFill/>
          </a:ln>
        </p:spPr>
      </p:pic>
      <p:sp>
        <p:nvSpPr>
          <p:cNvPr id="146" name="Google Shape;146;p5"/>
          <p:cNvSpPr txBox="1"/>
          <p:nvPr/>
        </p:nvSpPr>
        <p:spPr>
          <a:xfrm>
            <a:off x="12528953" y="999852"/>
            <a:ext cx="42290967" cy="3836641"/>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13798" u="none" cap="none" strike="noStrike">
                <a:solidFill>
                  <a:srgbClr val="31228F"/>
                </a:solidFill>
                <a:latin typeface="Arial"/>
                <a:ea typeface="Arial"/>
                <a:cs typeface="Arial"/>
                <a:sym typeface="Arial"/>
              </a:rPr>
              <a:t>PROIECTAREA TESTELOR DE STRES PENTRU PRODUSUL PROGRAM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F1FA"/>
        </a:solidFill>
      </p:bgPr>
    </p:bg>
    <p:spTree>
      <p:nvGrpSpPr>
        <p:cNvPr id="150" name="Shape 150"/>
        <p:cNvGrpSpPr/>
        <p:nvPr/>
      </p:nvGrpSpPr>
      <p:grpSpPr>
        <a:xfrm>
          <a:off x="0" y="0"/>
          <a:ext cx="0" cy="0"/>
          <a:chOff x="0" y="0"/>
          <a:chExt cx="0" cy="0"/>
        </a:xfrm>
      </p:grpSpPr>
      <p:grpSp>
        <p:nvGrpSpPr>
          <p:cNvPr id="151" name="Google Shape;151;p6"/>
          <p:cNvGrpSpPr/>
          <p:nvPr/>
        </p:nvGrpSpPr>
        <p:grpSpPr>
          <a:xfrm>
            <a:off x="48201263" y="14386382"/>
            <a:ext cx="28687395" cy="29583876"/>
            <a:chOff x="0" y="-25400"/>
            <a:chExt cx="812800" cy="838200"/>
          </a:xfrm>
        </p:grpSpPr>
        <p:sp>
          <p:nvSpPr>
            <p:cNvPr id="152" name="Google Shape;152;p6"/>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53" name="Google Shape;153;p6"/>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54" name="Google Shape;154;p6"/>
          <p:cNvGrpSpPr/>
          <p:nvPr/>
        </p:nvGrpSpPr>
        <p:grpSpPr>
          <a:xfrm>
            <a:off x="-3408045" y="-7118628"/>
            <a:ext cx="13399770" cy="13818513"/>
            <a:chOff x="0" y="-25400"/>
            <a:chExt cx="812800" cy="838200"/>
          </a:xfrm>
        </p:grpSpPr>
        <p:sp>
          <p:nvSpPr>
            <p:cNvPr id="155" name="Google Shape;155;p6"/>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56" name="Google Shape;156;p6"/>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57" name="Google Shape;157;p6"/>
          <p:cNvPicPr preferRelativeResize="0"/>
          <p:nvPr/>
        </p:nvPicPr>
        <p:blipFill rotWithShape="1">
          <a:blip r:embed="rId3">
            <a:alphaModFix/>
          </a:blip>
          <a:srcRect b="0" l="0" r="0" t="0"/>
          <a:stretch/>
        </p:blipFill>
        <p:spPr>
          <a:xfrm>
            <a:off x="39103695" y="8069198"/>
            <a:ext cx="20968208" cy="20968208"/>
          </a:xfrm>
          <a:prstGeom prst="rect">
            <a:avLst/>
          </a:prstGeom>
          <a:noFill/>
          <a:ln>
            <a:noFill/>
          </a:ln>
        </p:spPr>
      </p:pic>
      <p:sp>
        <p:nvSpPr>
          <p:cNvPr id="158" name="Google Shape;158;p6"/>
          <p:cNvSpPr txBox="1"/>
          <p:nvPr/>
        </p:nvSpPr>
        <p:spPr>
          <a:xfrm>
            <a:off x="14594850" y="554263"/>
            <a:ext cx="40509920" cy="456840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16358" u="none" cap="none" strike="noStrike">
                <a:solidFill>
                  <a:srgbClr val="E69246"/>
                </a:solidFill>
                <a:latin typeface="Arial"/>
                <a:ea typeface="Arial"/>
                <a:cs typeface="Arial"/>
                <a:sym typeface="Arial"/>
              </a:rPr>
              <a:t>Executarea testelor de stres pentru produsul program</a:t>
            </a:r>
            <a:endParaRPr/>
          </a:p>
        </p:txBody>
      </p:sp>
      <p:sp>
        <p:nvSpPr>
          <p:cNvPr id="159" name="Google Shape;159;p6"/>
          <p:cNvSpPr txBox="1"/>
          <p:nvPr/>
        </p:nvSpPr>
        <p:spPr>
          <a:xfrm>
            <a:off x="3552390" y="8263297"/>
            <a:ext cx="30455400" cy="20580000"/>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8913" u="none" cap="none" strike="noStrike">
                <a:solidFill>
                  <a:srgbClr val="000000"/>
                </a:solidFill>
                <a:latin typeface="Open Sans Light"/>
                <a:ea typeface="Open Sans Light"/>
                <a:cs typeface="Open Sans Light"/>
                <a:sym typeface="Open Sans Light"/>
              </a:rPr>
              <a:t>În această etapă, se va implementa planul de testare proiectat anterior. Testele de stres ar trebui să fie efectuate într-un mediu de testare controlat și reproductibil, cu ajutorul unor instrumente specializate care pot genera sarcini automate pentru produsul program.</a:t>
            </a:r>
            <a:endParaRPr sz="400"/>
          </a:p>
          <a:p>
            <a:pPr indent="0" lvl="0" marL="0" marR="0" rtl="0" algn="ctr">
              <a:lnSpc>
                <a:spcPct val="140007"/>
              </a:lnSpc>
              <a:spcBef>
                <a:spcPts val="0"/>
              </a:spcBef>
              <a:spcAft>
                <a:spcPts val="0"/>
              </a:spcAft>
              <a:buNone/>
            </a:pPr>
            <a:r>
              <a:t/>
            </a:r>
            <a:endParaRPr b="0" i="0" sz="8913" u="none" cap="none" strike="noStrike">
              <a:solidFill>
                <a:srgbClr val="000000"/>
              </a:solidFill>
              <a:latin typeface="Open Sans Light"/>
              <a:ea typeface="Open Sans Light"/>
              <a:cs typeface="Open Sans Light"/>
              <a:sym typeface="Open Sans Light"/>
            </a:endParaRPr>
          </a:p>
          <a:p>
            <a:pPr indent="0" lvl="0" marL="0" marR="0" rtl="0" algn="ctr">
              <a:lnSpc>
                <a:spcPct val="140007"/>
              </a:lnSpc>
              <a:spcBef>
                <a:spcPts val="0"/>
              </a:spcBef>
              <a:spcAft>
                <a:spcPts val="0"/>
              </a:spcAft>
              <a:buNone/>
            </a:pPr>
            <a:r>
              <a:rPr b="0" i="0" lang="en-US" sz="8913" u="none" cap="none" strike="noStrike">
                <a:solidFill>
                  <a:srgbClr val="000000"/>
                </a:solidFill>
                <a:latin typeface="Open Sans Light"/>
                <a:ea typeface="Open Sans Light"/>
                <a:cs typeface="Open Sans Light"/>
                <a:sym typeface="Open Sans Light"/>
              </a:rPr>
              <a:t>Este important să se înregistreze și să se monitorizeze toate datele relevante, cum ar fi timpul de răspuns, capacitatea de procesare și de stocare, numărul de erori, etc. Aceste date pot fi utilizate pentru a evalua performanța produsului și pentru a identifica eventuale probleme de performanță.</a:t>
            </a:r>
            <a:endParaRPr sz="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F1FA"/>
        </a:solidFill>
      </p:bgPr>
    </p:bg>
    <p:spTree>
      <p:nvGrpSpPr>
        <p:cNvPr id="163" name="Shape 163"/>
        <p:cNvGrpSpPr/>
        <p:nvPr/>
      </p:nvGrpSpPr>
      <p:grpSpPr>
        <a:xfrm>
          <a:off x="0" y="0"/>
          <a:ext cx="0" cy="0"/>
          <a:chOff x="0" y="0"/>
          <a:chExt cx="0" cy="0"/>
        </a:xfrm>
      </p:grpSpPr>
      <p:grpSp>
        <p:nvGrpSpPr>
          <p:cNvPr id="164" name="Google Shape;164;p7"/>
          <p:cNvGrpSpPr/>
          <p:nvPr/>
        </p:nvGrpSpPr>
        <p:grpSpPr>
          <a:xfrm>
            <a:off x="42315765" y="9361944"/>
            <a:ext cx="28687395" cy="29583876"/>
            <a:chOff x="0" y="-25400"/>
            <a:chExt cx="812800" cy="838200"/>
          </a:xfrm>
        </p:grpSpPr>
        <p:sp>
          <p:nvSpPr>
            <p:cNvPr id="165" name="Google Shape;165;p7"/>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66" name="Google Shape;166;p7"/>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67" name="Google Shape;167;p7"/>
          <p:cNvGrpSpPr/>
          <p:nvPr/>
        </p:nvGrpSpPr>
        <p:grpSpPr>
          <a:xfrm>
            <a:off x="-4360658" y="-8695841"/>
            <a:ext cx="13399770" cy="13818513"/>
            <a:chOff x="0" y="-25400"/>
            <a:chExt cx="812800" cy="838200"/>
          </a:xfrm>
        </p:grpSpPr>
        <p:sp>
          <p:nvSpPr>
            <p:cNvPr id="168" name="Google Shape;168;p7"/>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69" name="Google Shape;169;p7"/>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70" name="Google Shape;170;p7"/>
          <p:cNvPicPr preferRelativeResize="0"/>
          <p:nvPr/>
        </p:nvPicPr>
        <p:blipFill rotWithShape="1">
          <a:blip r:embed="rId3">
            <a:alphaModFix/>
          </a:blip>
          <a:srcRect b="7480" l="0" r="0" t="0"/>
          <a:stretch/>
        </p:blipFill>
        <p:spPr>
          <a:xfrm>
            <a:off x="40825340" y="9468652"/>
            <a:ext cx="22429479" cy="17561086"/>
          </a:xfrm>
          <a:prstGeom prst="rect">
            <a:avLst/>
          </a:prstGeom>
          <a:noFill/>
          <a:ln>
            <a:noFill/>
          </a:ln>
        </p:spPr>
      </p:pic>
      <p:sp>
        <p:nvSpPr>
          <p:cNvPr id="171" name="Google Shape;171;p7"/>
          <p:cNvSpPr txBox="1"/>
          <p:nvPr/>
        </p:nvSpPr>
        <p:spPr>
          <a:xfrm>
            <a:off x="14028518" y="1143661"/>
            <a:ext cx="41642584" cy="4296358"/>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15397" u="none" cap="none" strike="noStrike">
                <a:solidFill>
                  <a:srgbClr val="31228F"/>
                </a:solidFill>
                <a:latin typeface="Arial"/>
                <a:ea typeface="Arial"/>
                <a:cs typeface="Arial"/>
                <a:sym typeface="Arial"/>
              </a:rPr>
              <a:t>ANALIZA REZULTATELOR TESTELOR DE STRES PENTRU PRODUSUL PROGRAM</a:t>
            </a:r>
            <a:endParaRPr/>
          </a:p>
        </p:txBody>
      </p:sp>
      <p:sp>
        <p:nvSpPr>
          <p:cNvPr id="172" name="Google Shape;172;p7"/>
          <p:cNvSpPr txBox="1"/>
          <p:nvPr/>
        </p:nvSpPr>
        <p:spPr>
          <a:xfrm>
            <a:off x="3291840" y="7040604"/>
            <a:ext cx="33341100" cy="22417200"/>
          </a:xfrm>
          <a:prstGeom prst="rect">
            <a:avLst/>
          </a:prstGeom>
          <a:noFill/>
          <a:ln>
            <a:noFill/>
          </a:ln>
        </p:spPr>
        <p:txBody>
          <a:bodyPr anchorCtr="0" anchor="t" bIns="0" lIns="0" spcFirstLastPara="1" rIns="0" wrap="square" tIns="0">
            <a:spAutoFit/>
          </a:bodyPr>
          <a:lstStyle/>
          <a:p>
            <a:pPr indent="0" lvl="0" marL="0" marR="0" rtl="0" algn="ctr">
              <a:lnSpc>
                <a:spcPct val="140003"/>
              </a:lnSpc>
              <a:spcBef>
                <a:spcPts val="0"/>
              </a:spcBef>
              <a:spcAft>
                <a:spcPts val="0"/>
              </a:spcAft>
              <a:buNone/>
            </a:pPr>
            <a:r>
              <a:rPr b="0" i="0" lang="en-US" sz="9709" u="none" cap="none" strike="noStrike">
                <a:solidFill>
                  <a:srgbClr val="31228F"/>
                </a:solidFill>
                <a:latin typeface="Open Sans Light"/>
                <a:ea typeface="Open Sans Light"/>
                <a:cs typeface="Open Sans Light"/>
                <a:sym typeface="Open Sans Light"/>
              </a:rPr>
              <a:t>În această etapă, se vor analiza datele colectate și se vor evalua performanțele produsului program în condiții de stres. Se vor identifica eventuale probleme de performanță și se vor propune soluții pentru îmbunătățirea acestora.</a:t>
            </a:r>
            <a:endParaRPr sz="300"/>
          </a:p>
          <a:p>
            <a:pPr indent="0" lvl="0" marL="0" marR="0" rtl="0" algn="ctr">
              <a:lnSpc>
                <a:spcPct val="140003"/>
              </a:lnSpc>
              <a:spcBef>
                <a:spcPts val="0"/>
              </a:spcBef>
              <a:spcAft>
                <a:spcPts val="0"/>
              </a:spcAft>
              <a:buNone/>
            </a:pPr>
            <a:r>
              <a:t/>
            </a:r>
            <a:endParaRPr b="0" i="0" sz="9709" u="none" cap="none" strike="noStrike">
              <a:solidFill>
                <a:srgbClr val="31228F"/>
              </a:solidFill>
              <a:latin typeface="Open Sans Light"/>
              <a:ea typeface="Open Sans Light"/>
              <a:cs typeface="Open Sans Light"/>
              <a:sym typeface="Open Sans Light"/>
            </a:endParaRPr>
          </a:p>
          <a:p>
            <a:pPr indent="0" lvl="0" marL="0" marR="0" rtl="0" algn="ctr">
              <a:lnSpc>
                <a:spcPct val="140003"/>
              </a:lnSpc>
              <a:spcBef>
                <a:spcPts val="0"/>
              </a:spcBef>
              <a:spcAft>
                <a:spcPts val="0"/>
              </a:spcAft>
              <a:buNone/>
            </a:pPr>
            <a:r>
              <a:rPr b="0" i="0" lang="en-US" sz="9709" u="none" cap="none" strike="noStrike">
                <a:solidFill>
                  <a:srgbClr val="31228F"/>
                </a:solidFill>
                <a:latin typeface="Open Sans Light"/>
                <a:ea typeface="Open Sans Light"/>
                <a:cs typeface="Open Sans Light"/>
                <a:sym typeface="Open Sans Light"/>
              </a:rPr>
              <a:t>Este important să se compare rezultatele testelor cu criteriile de acceptare stabilite anterior în planul de testare. Dacă rezultatele nu corespund criteriilor de acceptare, va fi necesară revizuirea produsului program și efectuarea unor noi teste de stres pentru a verifica dacă performanța a fost îmbunătățită.</a:t>
            </a:r>
            <a:endParaRPr sz="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F1FA"/>
        </a:solidFill>
      </p:bgPr>
    </p:bg>
    <p:spTree>
      <p:nvGrpSpPr>
        <p:cNvPr id="176" name="Shape 176"/>
        <p:cNvGrpSpPr/>
        <p:nvPr/>
      </p:nvGrpSpPr>
      <p:grpSpPr>
        <a:xfrm>
          <a:off x="0" y="0"/>
          <a:ext cx="0" cy="0"/>
          <a:chOff x="0" y="0"/>
          <a:chExt cx="0" cy="0"/>
        </a:xfrm>
      </p:grpSpPr>
      <p:grpSp>
        <p:nvGrpSpPr>
          <p:cNvPr id="177" name="Google Shape;177;p8"/>
          <p:cNvGrpSpPr/>
          <p:nvPr/>
        </p:nvGrpSpPr>
        <p:grpSpPr>
          <a:xfrm>
            <a:off x="42315765" y="9361944"/>
            <a:ext cx="28687395" cy="29583876"/>
            <a:chOff x="0" y="-25400"/>
            <a:chExt cx="812800" cy="838200"/>
          </a:xfrm>
        </p:grpSpPr>
        <p:sp>
          <p:nvSpPr>
            <p:cNvPr id="178" name="Google Shape;178;p8"/>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79" name="Google Shape;179;p8"/>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80" name="Google Shape;180;p8"/>
          <p:cNvGrpSpPr/>
          <p:nvPr/>
        </p:nvGrpSpPr>
        <p:grpSpPr>
          <a:xfrm>
            <a:off x="-4360658" y="-8695841"/>
            <a:ext cx="13399770" cy="13818513"/>
            <a:chOff x="0" y="-25400"/>
            <a:chExt cx="812800" cy="838200"/>
          </a:xfrm>
        </p:grpSpPr>
        <p:sp>
          <p:nvSpPr>
            <p:cNvPr id="181" name="Google Shape;181;p8"/>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82" name="Google Shape;182;p8"/>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83" name="Google Shape;183;p8"/>
          <p:cNvPicPr preferRelativeResize="0"/>
          <p:nvPr/>
        </p:nvPicPr>
        <p:blipFill rotWithShape="1">
          <a:blip r:embed="rId3">
            <a:alphaModFix/>
          </a:blip>
          <a:srcRect b="0" l="0" r="0" t="0"/>
          <a:stretch/>
        </p:blipFill>
        <p:spPr>
          <a:xfrm>
            <a:off x="39554133" y="8333647"/>
            <a:ext cx="18613049" cy="22206457"/>
          </a:xfrm>
          <a:prstGeom prst="rect">
            <a:avLst/>
          </a:prstGeom>
          <a:noFill/>
          <a:ln>
            <a:noFill/>
          </a:ln>
        </p:spPr>
      </p:pic>
      <p:sp>
        <p:nvSpPr>
          <p:cNvPr id="184" name="Google Shape;184;p8"/>
          <p:cNvSpPr txBox="1"/>
          <p:nvPr/>
        </p:nvSpPr>
        <p:spPr>
          <a:xfrm>
            <a:off x="16029430" y="1974388"/>
            <a:ext cx="35198627" cy="3982136"/>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14277" u="none" cap="none" strike="noStrike">
                <a:solidFill>
                  <a:srgbClr val="E69246"/>
                </a:solidFill>
                <a:latin typeface="Arial"/>
                <a:ea typeface="Arial"/>
                <a:cs typeface="Arial"/>
                <a:sym typeface="Arial"/>
              </a:rPr>
              <a:t>Documentarea testelor de stres pentru produsul program</a:t>
            </a:r>
            <a:endParaRPr/>
          </a:p>
        </p:txBody>
      </p:sp>
      <p:sp>
        <p:nvSpPr>
          <p:cNvPr id="185" name="Google Shape;185;p8"/>
          <p:cNvSpPr txBox="1"/>
          <p:nvPr/>
        </p:nvSpPr>
        <p:spPr>
          <a:xfrm>
            <a:off x="5326737" y="9218426"/>
            <a:ext cx="30318600" cy="20436900"/>
          </a:xfrm>
          <a:prstGeom prst="rect">
            <a:avLst/>
          </a:prstGeom>
          <a:noFill/>
          <a:ln>
            <a:noFill/>
          </a:ln>
        </p:spPr>
        <p:txBody>
          <a:bodyPr anchorCtr="0" anchor="t" bIns="0" lIns="0" spcFirstLastPara="1" rIns="0" wrap="square" tIns="0">
            <a:spAutoFit/>
          </a:bodyPr>
          <a:lstStyle/>
          <a:p>
            <a:pPr indent="0" lvl="0" marL="0" marR="0" rtl="0" algn="l">
              <a:lnSpc>
                <a:spcPct val="139992"/>
              </a:lnSpc>
              <a:spcBef>
                <a:spcPts val="0"/>
              </a:spcBef>
              <a:spcAft>
                <a:spcPts val="0"/>
              </a:spcAft>
              <a:buNone/>
            </a:pPr>
            <a:r>
              <a:rPr b="0" i="0" lang="en-US" sz="8852" u="none" cap="none" strike="noStrike">
                <a:solidFill>
                  <a:srgbClr val="000000"/>
                </a:solidFill>
                <a:latin typeface="Open Sans Light"/>
                <a:ea typeface="Open Sans Light"/>
                <a:cs typeface="Open Sans Light"/>
                <a:sym typeface="Open Sans Light"/>
              </a:rPr>
              <a:t>În această etapă, se vor documenta rezultatele testelor de stres și se vor crea rapoarte detaliate pentru a fi folosite în viitor. Rapoartele ar trebui să includă informații despre scopul testelor, sarcinile de testare, echipamentele și resursele folosite, durata testelor, rezultatele obținute și concluziile analizei.</a:t>
            </a:r>
            <a:endParaRPr sz="100"/>
          </a:p>
          <a:p>
            <a:pPr indent="0" lvl="0" marL="0" marR="0" rtl="0" algn="l">
              <a:lnSpc>
                <a:spcPct val="139992"/>
              </a:lnSpc>
              <a:spcBef>
                <a:spcPts val="0"/>
              </a:spcBef>
              <a:spcAft>
                <a:spcPts val="0"/>
              </a:spcAft>
              <a:buNone/>
            </a:pPr>
            <a:r>
              <a:rPr b="0" i="0" lang="en-US" sz="8852" u="none" cap="none" strike="noStrike">
                <a:solidFill>
                  <a:srgbClr val="000000"/>
                </a:solidFill>
                <a:latin typeface="Open Sans Light"/>
                <a:ea typeface="Open Sans Light"/>
                <a:cs typeface="Open Sans Light"/>
                <a:sym typeface="Open Sans Light"/>
              </a:rPr>
              <a:t>Documentarea testelor de stres este importantă pentru a asigura transparența și pentru a permite colaborarea între echipele de dezvoltare, testare și management. Aceste informații pot fi utilizate pentru a îmbunătăți produsul program și pentru a preveni problemele de performan</a:t>
            </a:r>
            <a:endParaRPr sz="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F1FA"/>
        </a:solidFill>
      </p:bgPr>
    </p:bg>
    <p:spTree>
      <p:nvGrpSpPr>
        <p:cNvPr id="189" name="Shape 189"/>
        <p:cNvGrpSpPr/>
        <p:nvPr/>
      </p:nvGrpSpPr>
      <p:grpSpPr>
        <a:xfrm>
          <a:off x="0" y="0"/>
          <a:ext cx="0" cy="0"/>
          <a:chOff x="0" y="0"/>
          <a:chExt cx="0" cy="0"/>
        </a:xfrm>
      </p:grpSpPr>
      <p:grpSp>
        <p:nvGrpSpPr>
          <p:cNvPr id="190" name="Google Shape;190;p9"/>
          <p:cNvGrpSpPr/>
          <p:nvPr/>
        </p:nvGrpSpPr>
        <p:grpSpPr>
          <a:xfrm>
            <a:off x="51493103" y="16410444"/>
            <a:ext cx="28687395" cy="29583876"/>
            <a:chOff x="0" y="-25400"/>
            <a:chExt cx="812800" cy="838200"/>
          </a:xfrm>
        </p:grpSpPr>
        <p:sp>
          <p:nvSpPr>
            <p:cNvPr id="191" name="Google Shape;191;p9"/>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92" name="Google Shape;192;p9"/>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93" name="Google Shape;193;p9"/>
          <p:cNvGrpSpPr/>
          <p:nvPr/>
        </p:nvGrpSpPr>
        <p:grpSpPr>
          <a:xfrm>
            <a:off x="-4360658" y="-8695841"/>
            <a:ext cx="13399770" cy="13818513"/>
            <a:chOff x="0" y="-25400"/>
            <a:chExt cx="812800" cy="838200"/>
          </a:xfrm>
        </p:grpSpPr>
        <p:sp>
          <p:nvSpPr>
            <p:cNvPr id="194" name="Google Shape;194;p9"/>
            <p:cNvSpPr/>
            <p:nvPr/>
          </p:nvSpPr>
          <p:spPr>
            <a:xfrm>
              <a:off x="0" y="0"/>
              <a:ext cx="812800" cy="812800"/>
            </a:xfrm>
            <a:custGeom>
              <a:rect b="b" l="l" r="r" t="t"/>
              <a:pathLst>
                <a:path extrusionOk="0" h="812800" w="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38B6FF"/>
            </a:solidFill>
            <a:ln>
              <a:noFill/>
            </a:ln>
          </p:spPr>
        </p:sp>
        <p:sp>
          <p:nvSpPr>
            <p:cNvPr id="195" name="Google Shape;195;p9"/>
            <p:cNvSpPr txBox="1"/>
            <p:nvPr/>
          </p:nvSpPr>
          <p:spPr>
            <a:xfrm>
              <a:off x="88900" y="-25400"/>
              <a:ext cx="635000" cy="749300"/>
            </a:xfrm>
            <a:prstGeom prst="rect">
              <a:avLst/>
            </a:prstGeom>
            <a:noFill/>
            <a:ln>
              <a:noFill/>
            </a:ln>
          </p:spPr>
          <p:txBody>
            <a:bodyPr anchorCtr="0" anchor="ctr" bIns="50800" lIns="50800" spcFirstLastPara="1" rIns="50800" wrap="square" tIns="50800">
              <a:noAutofit/>
            </a:bodyPr>
            <a:lstStyle/>
            <a:p>
              <a:pPr indent="0" lvl="0" marL="0" marR="0" rtl="0" algn="ctr">
                <a:lnSpc>
                  <a:spcPct val="4822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96" name="Google Shape;196;p9"/>
          <p:cNvPicPr preferRelativeResize="0"/>
          <p:nvPr/>
        </p:nvPicPr>
        <p:blipFill rotWithShape="1">
          <a:blip r:embed="rId3">
            <a:alphaModFix/>
          </a:blip>
          <a:srcRect b="0" l="0" r="0" t="0"/>
          <a:stretch/>
        </p:blipFill>
        <p:spPr>
          <a:xfrm>
            <a:off x="2339227" y="10025787"/>
            <a:ext cx="19606591" cy="12866825"/>
          </a:xfrm>
          <a:prstGeom prst="rect">
            <a:avLst/>
          </a:prstGeom>
          <a:noFill/>
          <a:ln>
            <a:noFill/>
          </a:ln>
        </p:spPr>
      </p:pic>
      <p:sp>
        <p:nvSpPr>
          <p:cNvPr id="197" name="Google Shape;197;p9"/>
          <p:cNvSpPr txBox="1"/>
          <p:nvPr/>
        </p:nvSpPr>
        <p:spPr>
          <a:xfrm>
            <a:off x="21748294" y="4283477"/>
            <a:ext cx="34473900" cy="228276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11408" u="none" cap="none" strike="noStrike">
                <a:solidFill>
                  <a:srgbClr val="31228F"/>
                </a:solidFill>
                <a:latin typeface="Arial"/>
                <a:ea typeface="Arial"/>
                <a:cs typeface="Arial"/>
                <a:sym typeface="Arial"/>
              </a:rPr>
              <a:t>În concluzie, testele de stres sunt esențiale în evaluarea performanței unui produs program în condiții extreme sau limită. Acestea pot ajuta la identificarea problemelor de performanță și la îmbunătățirea produsului program. Proiectarea și executarea testelor de stres necesită un plan bine elaborat și instrumente specializate, iar analiza rezultatelor ar trebui să fie riguroasă pentru a identifica problemele și pentru a propune soluții eficiente. Documentarea testelor de stres este, de asemenea, importantă pentru a asigura transparența și colaborarea între echipele de dezvoltare, testare și management.</a:t>
            </a:r>
            <a:endParaRPr sz="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